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8" r:id="rId1"/>
  </p:sldMasterIdLst>
  <p:notesMasterIdLst>
    <p:notesMasterId r:id="rId38"/>
  </p:notesMasterIdLst>
  <p:sldIdLst>
    <p:sldId id="605" r:id="rId2"/>
    <p:sldId id="547" r:id="rId3"/>
    <p:sldId id="548" r:id="rId4"/>
    <p:sldId id="549" r:id="rId5"/>
    <p:sldId id="551" r:id="rId6"/>
    <p:sldId id="555" r:id="rId7"/>
    <p:sldId id="556" r:id="rId8"/>
    <p:sldId id="559" r:id="rId9"/>
    <p:sldId id="561" r:id="rId10"/>
    <p:sldId id="602" r:id="rId11"/>
    <p:sldId id="562" r:id="rId12"/>
    <p:sldId id="563" r:id="rId13"/>
    <p:sldId id="565" r:id="rId14"/>
    <p:sldId id="604" r:id="rId15"/>
    <p:sldId id="566" r:id="rId16"/>
    <p:sldId id="568" r:id="rId17"/>
    <p:sldId id="569" r:id="rId18"/>
    <p:sldId id="570" r:id="rId19"/>
    <p:sldId id="571" r:id="rId20"/>
    <p:sldId id="572" r:id="rId21"/>
    <p:sldId id="599" r:id="rId22"/>
    <p:sldId id="573" r:id="rId23"/>
    <p:sldId id="574" r:id="rId24"/>
    <p:sldId id="576" r:id="rId25"/>
    <p:sldId id="577" r:id="rId26"/>
    <p:sldId id="578" r:id="rId27"/>
    <p:sldId id="580" r:id="rId28"/>
    <p:sldId id="581" r:id="rId29"/>
    <p:sldId id="582" r:id="rId30"/>
    <p:sldId id="601" r:id="rId31"/>
    <p:sldId id="583" r:id="rId32"/>
    <p:sldId id="584" r:id="rId33"/>
    <p:sldId id="575" r:id="rId34"/>
    <p:sldId id="603" r:id="rId35"/>
    <p:sldId id="585" r:id="rId36"/>
    <p:sldId id="588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54C8C"/>
    <a:srgbClr val="A3B53D"/>
    <a:srgbClr val="FFB732"/>
    <a:srgbClr val="D13426"/>
    <a:srgbClr val="EA6F1E"/>
    <a:srgbClr val="874B98"/>
    <a:srgbClr val="A357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 autoAdjust="0"/>
    <p:restoredTop sz="91348" autoAdjust="0"/>
  </p:normalViewPr>
  <p:slideViewPr>
    <p:cSldViewPr>
      <p:cViewPr varScale="1">
        <p:scale>
          <a:sx n="68" d="100"/>
          <a:sy n="68" d="100"/>
        </p:scale>
        <p:origin x="5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CF8E4FCA-0F99-4320-BBF8-A7E8C824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CD9C8-A740-431B-ACFC-B7201AA0BCF5}" type="slidenum">
              <a:rPr lang="en-US"/>
              <a:pPr/>
              <a:t>2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6D9E2-5DA5-4FA8-892C-EFAF835C3553}" type="slidenum">
              <a:rPr lang="en-US"/>
              <a:pPr/>
              <a:t>11</a:t>
            </a:fld>
            <a:endParaRPr lang="en-US"/>
          </a:p>
        </p:txBody>
      </p:sp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77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E7847-5AFD-414A-A6AC-A4C554A0E6FD}" type="slidenum">
              <a:rPr lang="en-US"/>
              <a:pPr/>
              <a:t>12</a:t>
            </a:fld>
            <a:endParaRPr lang="en-US"/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77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6FEFA-4C7B-49F6-8340-338BCB5400A8}" type="slidenum">
              <a:rPr lang="en-US"/>
              <a:pPr/>
              <a:t>13</a:t>
            </a:fld>
            <a:endParaRPr lang="en-US"/>
          </a:p>
        </p:txBody>
      </p:sp>
      <p:sp>
        <p:nvSpPr>
          <p:cNvPr id="42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88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BADE0-DEC9-462B-8357-F7FDAD32181E}" type="slidenum">
              <a:rPr lang="en-US"/>
              <a:pPr/>
              <a:t>14</a:t>
            </a:fld>
            <a:endParaRPr lang="en-US"/>
          </a:p>
        </p:txBody>
      </p:sp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91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D225F-FF7D-4227-B031-1C9FDF9829B4}" type="slidenum">
              <a:rPr lang="en-US"/>
              <a:pPr/>
              <a:t>15</a:t>
            </a:fld>
            <a:endParaRPr lang="en-US"/>
          </a:p>
        </p:txBody>
      </p:sp>
      <p:sp>
        <p:nvSpPr>
          <p:cNvPr id="42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44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541ED0-C189-445B-8EF5-6BEC136A00EC}" type="slidenum">
              <a:rPr lang="en-US"/>
              <a:pPr/>
              <a:t>16</a:t>
            </a:fld>
            <a:endParaRPr lang="en-US"/>
          </a:p>
        </p:txBody>
      </p:sp>
      <p:sp>
        <p:nvSpPr>
          <p:cNvPr id="42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8054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F834D-20B8-48AA-A52E-E9DF6F498331}" type="slidenum">
              <a:rPr lang="en-US"/>
              <a:pPr/>
              <a:t>17</a:t>
            </a:fld>
            <a:endParaRPr lang="en-US"/>
          </a:p>
        </p:txBody>
      </p:sp>
      <p:sp>
        <p:nvSpPr>
          <p:cNvPr id="428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9201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8A9F8-4207-475F-A05E-DDB37F36FA70}" type="slidenum">
              <a:rPr lang="en-US"/>
              <a:pPr/>
              <a:t>18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83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7FEB0-B9FF-4E1F-9D7D-C981E17C1CDB}" type="slidenum">
              <a:rPr lang="en-US"/>
              <a:pPr/>
              <a:t>19</a:t>
            </a:fld>
            <a:endParaRPr lang="en-US"/>
          </a:p>
        </p:txBody>
      </p:sp>
      <p:sp>
        <p:nvSpPr>
          <p:cNvPr id="430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48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B9A4F1-84DF-430B-956F-0BC302020C00}" type="slidenum">
              <a:rPr lang="en-US"/>
              <a:pPr/>
              <a:t>20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479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D5402-F8F5-4654-8EC7-DEF93159E4AB}" type="slidenum">
              <a:rPr lang="en-US"/>
              <a:pPr/>
              <a:t>3</a:t>
            </a:fld>
            <a:endParaRPr lang="en-US"/>
          </a:p>
        </p:txBody>
      </p:sp>
      <p:sp>
        <p:nvSpPr>
          <p:cNvPr id="40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88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6A9D99-E60A-4358-8254-CC7AD03FA1C2}" type="slidenum">
              <a:rPr lang="en-US"/>
              <a:pPr/>
              <a:t>21</a:t>
            </a:fld>
            <a:endParaRPr lang="en-US"/>
          </a:p>
        </p:txBody>
      </p:sp>
      <p:sp>
        <p:nvSpPr>
          <p:cNvPr id="43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63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52DB56-1EF0-407F-BBF2-1CDCCD59524E}" type="slidenum">
              <a:rPr lang="en-US"/>
              <a:pPr/>
              <a:t>22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4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4A35B3-5448-472D-8C36-93313A6C304B}" type="slidenum">
              <a:rPr lang="en-US"/>
              <a:pPr/>
              <a:t>23</a:t>
            </a:fld>
            <a:endParaRPr lang="en-US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008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FB88D-061F-42FB-81B3-5F2F8BC5BAE8}" type="slidenum">
              <a:rPr lang="en-US"/>
              <a:pPr/>
              <a:t>24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108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3C9FBD-A5C4-4369-8DAB-05F3495D54FE}" type="slidenum">
              <a:rPr lang="en-US"/>
              <a:pPr/>
              <a:t>25</a:t>
            </a:fld>
            <a:endParaRPr lang="en-US"/>
          </a:p>
        </p:txBody>
      </p:sp>
      <p:sp>
        <p:nvSpPr>
          <p:cNvPr id="438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547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5B51D-9774-45B0-A8FB-A04BD2EEB231}" type="slidenum">
              <a:rPr lang="en-US"/>
              <a:pPr/>
              <a:t>26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59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5A2DC6-FB43-4369-BB0D-5DD02C477D76}" type="slidenum">
              <a:rPr lang="en-US"/>
              <a:pPr/>
              <a:t>27</a:t>
            </a:fld>
            <a:endParaRPr lang="en-US"/>
          </a:p>
        </p:txBody>
      </p:sp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174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A33DA1-0AB9-4251-B8A4-FF0A6293DD33}" type="slidenum">
              <a:rPr lang="en-US"/>
              <a:pPr/>
              <a:t>28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949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8D967-5A84-4A60-94C0-F2B2C60CF03F}" type="slidenum">
              <a:rPr lang="en-US"/>
              <a:pPr/>
              <a:t>29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099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7A6E9-9AFB-4C47-B454-2BB0B0428D16}" type="slidenum">
              <a:rPr lang="en-US"/>
              <a:pPr/>
              <a:t>30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5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BC9E5-F8E6-4CC4-87FF-D1B5D9F715AB}" type="slidenum">
              <a:rPr lang="en-US"/>
              <a:pPr/>
              <a:t>4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515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1CCDC-720A-4884-91F9-FB7878F6CB26}" type="slidenum">
              <a:rPr lang="en-US"/>
              <a:pPr/>
              <a:t>31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739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653EBE-66FE-4848-935A-43AADB95DF81}" type="slidenum">
              <a:rPr lang="en-US"/>
              <a:pPr/>
              <a:t>32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859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A50C5E-0C15-43D2-A0E5-B99FB45DB8FD}" type="slidenum">
              <a:rPr lang="en-US"/>
              <a:pPr/>
              <a:t>33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3522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BD74C4-FD14-4608-BA0F-78473C688E9B}" type="slidenum">
              <a:rPr lang="en-US"/>
              <a:pPr/>
              <a:t>34</a:t>
            </a:fld>
            <a:endParaRPr lang="en-U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362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986F9-1384-4E68-AC8C-FB11261783CD}" type="slidenum">
              <a:rPr lang="en-US"/>
              <a:pPr/>
              <a:t>35</a:t>
            </a:fld>
            <a:endParaRPr 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590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5125D-BBD6-4274-BF1E-E5E0AD373408}" type="slidenum">
              <a:rPr lang="en-US"/>
              <a:pPr/>
              <a:t>36</a:t>
            </a:fld>
            <a:endParaRPr lang="en-U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25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9F3AA3-73A9-4810-BA09-42F1705C543A}" type="slidenum">
              <a:rPr lang="en-US"/>
              <a:pPr/>
              <a:t>5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88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61012D-C306-4629-B335-BE1FBC75A928}" type="slidenum">
              <a:rPr lang="en-US"/>
              <a:pPr/>
              <a:t>6</a:t>
            </a:fld>
            <a:endParaRPr lang="en-US"/>
          </a:p>
        </p:txBody>
      </p:sp>
      <p:sp>
        <p:nvSpPr>
          <p:cNvPr id="41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88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2F455-5A7E-46E0-9A83-AAFE24AEC067}" type="slidenum">
              <a:rPr lang="en-US"/>
              <a:pPr/>
              <a:t>7</a:t>
            </a:fld>
            <a:endParaRPr 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1691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73870B-6860-4E88-918A-23BDC8BA4C36}" type="slidenum">
              <a:rPr lang="en-US"/>
              <a:pPr/>
              <a:t>8</a:t>
            </a:fld>
            <a:endParaRPr 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680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C9406-3786-48F4-97A2-692B39A8170C}" type="slidenum">
              <a:rPr lang="en-US"/>
              <a:pPr/>
              <a:t>9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95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80A951-6EB4-4B2C-8078-E97F6A89A948}" type="slidenum">
              <a:rPr lang="en-US"/>
              <a:pPr/>
              <a:t>10</a:t>
            </a:fld>
            <a:endParaRPr lang="en-US"/>
          </a:p>
        </p:txBody>
      </p:sp>
      <p:sp>
        <p:nvSpPr>
          <p:cNvPr id="417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37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10/1/2015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441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4196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0"/>
            <a:ext cx="44196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4196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0"/>
            <a:ext cx="853440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419600" y="6629400"/>
            <a:ext cx="39624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10/1/2015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Pearson Education, Inc., or its affiliates. All Rights Reserved.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9936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8382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 sz="2400"/>
              <a:t>The relationships among common metric units of volume are shown in the table below.</a:t>
            </a:r>
          </a:p>
        </p:txBody>
      </p:sp>
      <p:graphicFrame>
        <p:nvGraphicFramePr>
          <p:cNvPr id="399399" name="Group 1063"/>
          <p:cNvGraphicFramePr>
            <a:graphicFrameLocks noGrp="1"/>
          </p:cNvGraphicFramePr>
          <p:nvPr>
            <p:ph sz="half" idx="2"/>
          </p:nvPr>
        </p:nvGraphicFramePr>
        <p:xfrm>
          <a:off x="685800" y="2895600"/>
          <a:ext cx="7924800" cy="2389188"/>
        </p:xfrm>
        <a:graphic>
          <a:graphicData uri="http://schemas.openxmlformats.org/drawingml/2006/table">
            <a:tbl>
              <a:tblPr/>
              <a:tblGrid>
                <a:gridCol w="2039938"/>
                <a:gridCol w="1144587"/>
                <a:gridCol w="1644650"/>
                <a:gridCol w="3095625"/>
              </a:tblGrid>
              <a:tr h="4841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Metric Units of Volume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B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Relationship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Example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base unit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quart of milk ≈ 1 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Milliliter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mL = 1 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20 drops of water ≈ 1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Cubic centimeter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cm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cm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= 1 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cube of sugar ≈ 1 cm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Microliter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L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</a:t>
                      </a: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L = 1 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crystal of table salt ≈ 1 </a:t>
                      </a: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99364" name="Text Box 1028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70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440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 sz="2400" dirty="0"/>
              <a:t>The mass of an object is measured in comparison to a standard mass of 1 </a:t>
            </a:r>
            <a:r>
              <a:rPr lang="en-US" sz="2400" b="1" u="sng" dirty="0"/>
              <a:t>kilogram (kg)</a:t>
            </a:r>
            <a:r>
              <a:rPr lang="en-US" sz="2400" dirty="0"/>
              <a:t>, which is the basic SI unit of mass.</a:t>
            </a:r>
          </a:p>
          <a:p>
            <a:pPr marL="393192" lvl="1" indent="0" eaLnBrk="0" hangingPunct="0">
              <a:spcBef>
                <a:spcPct val="0"/>
              </a:spcBef>
              <a:buNone/>
            </a:pPr>
            <a:endParaRPr lang="en-US" sz="2400" dirty="0">
              <a:cs typeface="Arial" charset="0"/>
            </a:endParaRPr>
          </a:p>
          <a:p>
            <a:pPr lvl="1" eaLnBrk="0" hangingPunct="0">
              <a:spcBef>
                <a:spcPct val="0"/>
              </a:spcBef>
            </a:pPr>
            <a:r>
              <a:rPr lang="en-US" sz="2400" dirty="0"/>
              <a:t>A </a:t>
            </a:r>
            <a:r>
              <a:rPr lang="en-US" sz="2400" b="1" u="sng" dirty="0"/>
              <a:t>gram (g)</a:t>
            </a:r>
            <a:r>
              <a:rPr lang="en-US" sz="2400" dirty="0"/>
              <a:t> is 1/1000 of a </a:t>
            </a:r>
            <a:r>
              <a:rPr lang="en-US" sz="2400" dirty="0" smtClean="0"/>
              <a:t>kilogram</a:t>
            </a:r>
            <a:endParaRPr lang="en-US" sz="2400" dirty="0">
              <a:cs typeface="Arial" charset="0"/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44068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4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8382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 sz="2400"/>
              <a:t>The relationships among units of mass are shown in the table below.</a:t>
            </a:r>
          </a:p>
        </p:txBody>
      </p:sp>
      <p:graphicFrame>
        <p:nvGraphicFramePr>
          <p:cNvPr id="345190" name="Group 102"/>
          <p:cNvGraphicFramePr>
            <a:graphicFrameLocks noGrp="1"/>
          </p:cNvGraphicFramePr>
          <p:nvPr>
            <p:ph sz="half" idx="2"/>
          </p:nvPr>
        </p:nvGraphicFramePr>
        <p:xfrm>
          <a:off x="304800" y="2895600"/>
          <a:ext cx="8610600" cy="2678748"/>
        </p:xfrm>
        <a:graphic>
          <a:graphicData uri="http://schemas.openxmlformats.org/drawingml/2006/table">
            <a:tbl>
              <a:tblPr/>
              <a:tblGrid>
                <a:gridCol w="1752600"/>
                <a:gridCol w="1431925"/>
                <a:gridCol w="1644650"/>
                <a:gridCol w="3781425"/>
              </a:tblGrid>
              <a:tr h="4841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Metric Units of Mass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B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Unit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Relationship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Example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Kilogram (base unit)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kg = 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small textbook ≈ 1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g = 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dollar bill ≈ 1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Milligram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mg = 1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ten grains of salt ≈ 1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Microgram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g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 </a:t>
                      </a: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g = 1 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particle of baking powder ≈ 1 </a:t>
                      </a: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45092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2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471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5105400"/>
          </a:xfrm>
        </p:spPr>
        <p:txBody>
          <a:bodyPr/>
          <a:lstStyle/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b="1" u="sng"/>
              <a:t>Weight</a:t>
            </a:r>
            <a:r>
              <a:rPr lang="en-US"/>
              <a:t> is a force that measures the pull on a given mass by gravity.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2" algn="just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Weight, a measure of force, is different from mass, which is a measure of the quantity of matter. </a:t>
            </a:r>
          </a:p>
          <a:p>
            <a:pPr lvl="1" algn="just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2" algn="just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The weight of an object can change with its location. </a:t>
            </a:r>
          </a:p>
          <a:p>
            <a:pPr lvl="1" algn="just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3" algn="just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>
                <a:cs typeface="Arial" charset="0"/>
              </a:rPr>
              <a:t>An astronaut in orbit is weightless, but not massless.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402434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5105400"/>
          </a:xfrm>
        </p:spPr>
        <p:txBody>
          <a:bodyPr/>
          <a:lstStyle/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The capacity to do work or to produce heat is called </a:t>
            </a:r>
            <a:r>
              <a:rPr lang="en-US" b="1" u="sng"/>
              <a:t>energy</a:t>
            </a:r>
            <a:r>
              <a:rPr lang="en-US"/>
              <a:t>.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 algn="just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The SI unit of energy is the </a:t>
            </a:r>
            <a:r>
              <a:rPr lang="en-US" b="1" u="sng"/>
              <a:t>joule (J)</a:t>
            </a:r>
            <a:r>
              <a:rPr lang="en-US"/>
              <a:t>, named after the English physicist James Prescott Joule (1818–1889).</a:t>
            </a:r>
          </a:p>
          <a:p>
            <a:pPr lvl="1" algn="just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 algn="just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A common non-SI unit of energy is the calorie. </a:t>
            </a:r>
          </a:p>
          <a:p>
            <a:pPr lvl="1" algn="just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2" algn="just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One </a:t>
            </a:r>
            <a:r>
              <a:rPr lang="en-US" b="1" u="sng"/>
              <a:t>calorie (cal)</a:t>
            </a:r>
            <a:r>
              <a:rPr lang="en-US"/>
              <a:t> is the quantity of heat that raises the temperature of 1 g of pure water by 1</a:t>
            </a:r>
            <a:r>
              <a:rPr lang="en-US">
                <a:cs typeface="Arial" charset="0"/>
              </a:rPr>
              <a:t>°C.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6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481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Conversions between joules and calories can be carried out using the following relationships.</a:t>
            </a:r>
          </a:p>
          <a:p>
            <a:pPr lvl="2" eaLnBrk="0" hangingPunct="0">
              <a:spcBef>
                <a:spcPct val="0"/>
              </a:spcBef>
            </a:pPr>
            <a:endParaRPr lang="en-US"/>
          </a:p>
          <a:p>
            <a:pPr lvl="2" eaLnBrk="0" hangingPunct="0">
              <a:spcBef>
                <a:spcPct val="0"/>
              </a:spcBef>
            </a:pPr>
            <a:r>
              <a:rPr lang="en-US"/>
              <a:t>1 J = 0.2390 cal</a:t>
            </a:r>
          </a:p>
          <a:p>
            <a:pPr lvl="2" eaLnBrk="0" hangingPunct="0">
              <a:spcBef>
                <a:spcPct val="0"/>
              </a:spcBef>
            </a:pPr>
            <a:endParaRPr lang="en-US"/>
          </a:p>
          <a:p>
            <a:pPr lvl="2" eaLnBrk="0" hangingPunct="0">
              <a:spcBef>
                <a:spcPct val="0"/>
              </a:spcBef>
            </a:pPr>
            <a:r>
              <a:rPr lang="en-US"/>
              <a:t>1 cal = 4.184 J</a:t>
            </a:r>
          </a:p>
          <a:p>
            <a:pPr lvl="2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A kilojoule is 1000 joules; a kilocalorie is 1000 calories.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48164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123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 b="1" u="sng"/>
              <a:t>Temperature</a:t>
            </a:r>
            <a:r>
              <a:rPr lang="en-US"/>
              <a:t> is a measure of how hot or cold an object is.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An object’s temperature determines the direction of heat transfer.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2" eaLnBrk="0" hangingPunct="0">
              <a:spcBef>
                <a:spcPct val="0"/>
              </a:spcBef>
            </a:pPr>
            <a:r>
              <a:rPr lang="en-US"/>
              <a:t>When two objects at different temperatures are in contact, heat moves from the object at the higher temperature to the object at the lower temperature.</a:t>
            </a:r>
            <a:endParaRPr lang="en-US"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225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Almost all substances expand with an increase in temperature and contract as the temperature decreases.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2" eaLnBrk="0" hangingPunct="0">
              <a:spcBef>
                <a:spcPct val="0"/>
              </a:spcBef>
            </a:pPr>
            <a:r>
              <a:rPr lang="en-US"/>
              <a:t>A very important exception is water.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These properties are the basis for the common bulb thermometer.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3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328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/>
              <a:t>The liquid in a thermometer expands and contracts more than the volume of the glass, producing changes in the column height of liquid.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53287" name="Picture 7" descr="0132525763_R078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505200"/>
            <a:ext cx="3886200" cy="289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7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43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/>
              <a:t>	Scientists commonly use two equivalent units of temperature, the degree Celsius and the kelvin.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54308" name="Picture 4" descr="Chem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600200"/>
            <a:ext cx="736600" cy="39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2870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The standards of measurement used in science are those of the metric system.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/>
              <a:t>	All metric units are based on multiples of 10. As a result, you can convert between units easily.</a:t>
            </a:r>
          </a:p>
        </p:txBody>
      </p:sp>
      <p:pic>
        <p:nvPicPr>
          <p:cNvPr id="328709" name="Picture 5" descr="Chem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736600" cy="398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5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63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/>
              <a:t>The </a:t>
            </a:r>
            <a:r>
              <a:rPr lang="en-US" b="1" u="sng"/>
              <a:t>Celsius scale</a:t>
            </a:r>
            <a:r>
              <a:rPr lang="en-US"/>
              <a:t> sets the freezing point of water at 0</a:t>
            </a:r>
            <a:r>
              <a:rPr lang="en-US">
                <a:cs typeface="Arial" charset="0"/>
              </a:rPr>
              <a:t>°C and the boiling point of water at 100°C.</a:t>
            </a:r>
          </a:p>
          <a:p>
            <a:pPr eaLnBrk="0" hangingPunct="0"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 lvl="1" eaLnBrk="0" hangingPunct="0">
              <a:spcBef>
                <a:spcPct val="0"/>
              </a:spcBef>
            </a:pPr>
            <a:r>
              <a:rPr lang="en-US">
                <a:cs typeface="Arial" charset="0"/>
              </a:rPr>
              <a:t>The distance between these two fixed points is divided into 100 equal intervals, or degrees Celsius (°C).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942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/>
              <a:t>Another temperature scale used in the physical sciences is the Kelvin, or absolute, scale</a:t>
            </a:r>
            <a:r>
              <a:rPr lang="en-US">
                <a:cs typeface="Arial" charset="0"/>
              </a:rPr>
              <a:t>.</a:t>
            </a:r>
          </a:p>
          <a:p>
            <a:pPr lvl="1" eaLnBrk="0" hangingPunct="0">
              <a:spcBef>
                <a:spcPct val="0"/>
              </a:spcBef>
            </a:pPr>
            <a:r>
              <a:rPr lang="en-US">
                <a:cs typeface="Arial" charset="0"/>
              </a:rPr>
              <a:t>This scale is named for Lord Kelvin (1824</a:t>
            </a:r>
            <a:r>
              <a:rPr lang="en-US"/>
              <a:t>–</a:t>
            </a:r>
            <a:r>
              <a:rPr lang="en-US">
                <a:cs typeface="Arial" charset="0"/>
              </a:rPr>
              <a:t>1907), a Scottish physicist.</a:t>
            </a:r>
          </a:p>
          <a:p>
            <a:pPr eaLnBrk="0" hangingPunct="0"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 eaLnBrk="0" hangingPunct="0">
              <a:spcBef>
                <a:spcPct val="0"/>
              </a:spcBef>
            </a:pPr>
            <a:r>
              <a:rPr lang="en-US">
                <a:cs typeface="Arial" charset="0"/>
              </a:rPr>
              <a:t>On the </a:t>
            </a:r>
            <a:r>
              <a:rPr lang="en-US" b="1" u="sng">
                <a:cs typeface="Arial" charset="0"/>
              </a:rPr>
              <a:t>Kelvin scale</a:t>
            </a:r>
            <a:r>
              <a:rPr lang="en-US">
                <a:cs typeface="Arial" charset="0"/>
              </a:rPr>
              <a:t>, the freezing point of water is 273.15 kelvins (K), and the boiling point is 373.15 (K). </a:t>
            </a:r>
          </a:p>
          <a:p>
            <a:pPr lvl="1" eaLnBrk="0" hangingPunct="0">
              <a:spcBef>
                <a:spcPct val="0"/>
              </a:spcBef>
            </a:pPr>
            <a:r>
              <a:rPr lang="en-US"/>
              <a:t>Note that with the Kelvin scale, the degree sign is not used.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7924800" cy="30480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 sz="2400"/>
              <a:t>The figure below compares the Celsius and Kelvin scales.</a:t>
            </a:r>
          </a:p>
          <a:p>
            <a:pPr lvl="1" eaLnBrk="0" hangingPunct="0">
              <a:spcBef>
                <a:spcPct val="0"/>
              </a:spcBef>
            </a:pPr>
            <a:endParaRPr lang="en-US" sz="2400"/>
          </a:p>
          <a:p>
            <a:pPr lvl="1" eaLnBrk="0" hangingPunct="0">
              <a:spcBef>
                <a:spcPct val="0"/>
              </a:spcBef>
            </a:pPr>
            <a:r>
              <a:rPr lang="en-US" sz="2400"/>
              <a:t>The zero point on the Kelvin scale, 0 K, or </a:t>
            </a:r>
            <a:r>
              <a:rPr lang="en-US" sz="2400" b="1" u="sng"/>
              <a:t>absolute zero</a:t>
            </a:r>
            <a:r>
              <a:rPr lang="en-US" sz="2400"/>
              <a:t>, is equal to –273.15</a:t>
            </a:r>
            <a:r>
              <a:rPr lang="en-US" sz="2400">
                <a:cs typeface="Arial" charset="0"/>
              </a:rPr>
              <a:t>°C.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grpSp>
        <p:nvGrpSpPr>
          <p:cNvPr id="357397" name="Group 21"/>
          <p:cNvGrpSpPr>
            <a:grpSpLocks/>
          </p:cNvGrpSpPr>
          <p:nvPr/>
        </p:nvGrpSpPr>
        <p:grpSpPr bwMode="auto">
          <a:xfrm>
            <a:off x="261938" y="2895600"/>
            <a:ext cx="8805862" cy="3427413"/>
            <a:chOff x="165" y="1824"/>
            <a:chExt cx="5547" cy="2159"/>
          </a:xfrm>
        </p:grpSpPr>
        <p:pic>
          <p:nvPicPr>
            <p:cNvPr id="357381" name="Picture 5" descr="0132525763_A079a"/>
            <p:cNvPicPr>
              <a:picLocks noChangeAspect="1" noChangeArrowheads="1"/>
            </p:cNvPicPr>
            <p:nvPr/>
          </p:nvPicPr>
          <p:blipFill>
            <a:blip r:embed="rId3" cstate="print"/>
            <a:srcRect t="23415" b="23903"/>
            <a:stretch>
              <a:fillRect/>
            </a:stretch>
          </p:blipFill>
          <p:spPr bwMode="auto">
            <a:xfrm>
              <a:off x="165" y="1824"/>
              <a:ext cx="5499" cy="2159"/>
            </a:xfrm>
            <a:prstGeom prst="rect">
              <a:avLst/>
            </a:prstGeom>
            <a:noFill/>
          </p:spPr>
        </p:pic>
        <p:sp>
          <p:nvSpPr>
            <p:cNvPr id="357382" name="Rectangle 6"/>
            <p:cNvSpPr>
              <a:spLocks noChangeArrowheads="1"/>
            </p:cNvSpPr>
            <p:nvPr/>
          </p:nvSpPr>
          <p:spPr bwMode="auto">
            <a:xfrm>
              <a:off x="288" y="2112"/>
              <a:ext cx="64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0"/>
                <a:t>Celsius</a:t>
              </a:r>
            </a:p>
          </p:txBody>
        </p:sp>
        <p:sp>
          <p:nvSpPr>
            <p:cNvPr id="357383" name="Rectangle 7"/>
            <p:cNvSpPr>
              <a:spLocks noChangeArrowheads="1"/>
            </p:cNvSpPr>
            <p:nvPr/>
          </p:nvSpPr>
          <p:spPr bwMode="auto">
            <a:xfrm>
              <a:off x="288" y="3456"/>
              <a:ext cx="5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0"/>
                <a:t>Kelvin</a:t>
              </a:r>
            </a:p>
          </p:txBody>
        </p:sp>
        <p:sp>
          <p:nvSpPr>
            <p:cNvPr id="357384" name="Rectangle 8"/>
            <p:cNvSpPr>
              <a:spLocks noChangeArrowheads="1"/>
            </p:cNvSpPr>
            <p:nvPr/>
          </p:nvSpPr>
          <p:spPr bwMode="auto">
            <a:xfrm>
              <a:off x="2822" y="2150"/>
              <a:ext cx="7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0"/>
                <a:t>100 </a:t>
              </a:r>
            </a:p>
            <a:p>
              <a:pPr algn="ctr"/>
              <a:r>
                <a:rPr lang="en-US" sz="2000" i="0"/>
                <a:t>divisions</a:t>
              </a:r>
            </a:p>
          </p:txBody>
        </p:sp>
        <p:sp>
          <p:nvSpPr>
            <p:cNvPr id="357385" name="Rectangle 9"/>
            <p:cNvSpPr>
              <a:spLocks noChangeArrowheads="1"/>
            </p:cNvSpPr>
            <p:nvPr/>
          </p:nvSpPr>
          <p:spPr bwMode="auto">
            <a:xfrm>
              <a:off x="2784" y="3302"/>
              <a:ext cx="73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0"/>
                <a:t>100 </a:t>
              </a:r>
            </a:p>
            <a:p>
              <a:pPr algn="ctr"/>
              <a:r>
                <a:rPr lang="en-US" sz="2000" i="0"/>
                <a:t>divisions</a:t>
              </a:r>
            </a:p>
          </p:txBody>
        </p:sp>
        <p:sp>
          <p:nvSpPr>
            <p:cNvPr id="357386" name="Rectangle 10"/>
            <p:cNvSpPr>
              <a:spLocks noChangeArrowheads="1"/>
            </p:cNvSpPr>
            <p:nvPr/>
          </p:nvSpPr>
          <p:spPr bwMode="auto">
            <a:xfrm>
              <a:off x="4574" y="2496"/>
              <a:ext cx="1138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0"/>
                <a:t>100</a:t>
              </a:r>
              <a:r>
                <a:rPr lang="en-US" sz="2000" i="0">
                  <a:cs typeface="Arial" charset="0"/>
                </a:rPr>
                <a:t>°</a:t>
              </a:r>
              <a:r>
                <a:rPr lang="en-US" sz="2000" i="0"/>
                <a:t>C</a:t>
              </a:r>
            </a:p>
            <a:p>
              <a:pPr algn="ctr"/>
              <a:r>
                <a:rPr lang="en-US" sz="2000" b="1" i="0"/>
                <a:t>Boiling point </a:t>
              </a:r>
            </a:p>
            <a:p>
              <a:pPr algn="ctr"/>
              <a:r>
                <a:rPr lang="en-US" sz="2000" b="1" i="0"/>
                <a:t>of water</a:t>
              </a:r>
            </a:p>
            <a:p>
              <a:pPr algn="ctr"/>
              <a:r>
                <a:rPr lang="en-US" sz="2000" i="0"/>
                <a:t>373.15 K</a:t>
              </a:r>
            </a:p>
          </p:txBody>
        </p:sp>
        <p:sp>
          <p:nvSpPr>
            <p:cNvPr id="357387" name="Rectangle 11"/>
            <p:cNvSpPr>
              <a:spLocks noChangeArrowheads="1"/>
            </p:cNvSpPr>
            <p:nvPr/>
          </p:nvSpPr>
          <p:spPr bwMode="auto">
            <a:xfrm>
              <a:off x="642" y="2534"/>
              <a:ext cx="125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i="0"/>
                <a:t>0</a:t>
              </a:r>
              <a:r>
                <a:rPr lang="en-US" sz="2000" i="0">
                  <a:cs typeface="Arial" charset="0"/>
                </a:rPr>
                <a:t>°</a:t>
              </a:r>
              <a:r>
                <a:rPr lang="en-US" sz="2000" i="0"/>
                <a:t>C</a:t>
              </a:r>
            </a:p>
            <a:p>
              <a:pPr algn="ctr"/>
              <a:r>
                <a:rPr lang="en-US" sz="2000" b="1" i="0"/>
                <a:t>Freezing point </a:t>
              </a:r>
            </a:p>
            <a:p>
              <a:pPr algn="ctr"/>
              <a:r>
                <a:rPr lang="en-US" sz="2000" b="1" i="0"/>
                <a:t>of water</a:t>
              </a:r>
            </a:p>
            <a:p>
              <a:pPr algn="ctr"/>
              <a:r>
                <a:rPr lang="en-US" sz="2000" i="0"/>
                <a:t>273.15 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Temperature Scales</a:t>
            </a:r>
            <a:endParaRPr lang="en-US" sz="2000"/>
          </a:p>
        </p:txBody>
      </p:sp>
      <p:sp>
        <p:nvSpPr>
          <p:cNvPr id="3584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Because one degree on the Celsius scale is equivalent to one kelvin on the Kelvin scale, converting from one temperature to another is easy.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You simply add or subtract 273, as shown in the following equations.</a:t>
            </a:r>
            <a:endParaRPr lang="en-US">
              <a:cs typeface="Arial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grpSp>
        <p:nvGrpSpPr>
          <p:cNvPr id="358409" name="Group 9"/>
          <p:cNvGrpSpPr>
            <a:grpSpLocks/>
          </p:cNvGrpSpPr>
          <p:nvPr/>
        </p:nvGrpSpPr>
        <p:grpSpPr bwMode="auto">
          <a:xfrm>
            <a:off x="2895600" y="5181600"/>
            <a:ext cx="2895600" cy="914400"/>
            <a:chOff x="1824" y="3168"/>
            <a:chExt cx="1824" cy="576"/>
          </a:xfrm>
        </p:grpSpPr>
        <p:sp>
          <p:nvSpPr>
            <p:cNvPr id="358405" name="AutoShape 5"/>
            <p:cNvSpPr>
              <a:spLocks noChangeArrowheads="1"/>
            </p:cNvSpPr>
            <p:nvPr/>
          </p:nvSpPr>
          <p:spPr bwMode="auto">
            <a:xfrm>
              <a:off x="1824" y="3216"/>
              <a:ext cx="1824" cy="480"/>
            </a:xfrm>
            <a:prstGeom prst="roundRect">
              <a:avLst>
                <a:gd name="adj" fmla="val 16667"/>
              </a:avLst>
            </a:prstGeom>
            <a:solidFill>
              <a:srgbClr val="658B92"/>
            </a:solidFill>
            <a:ln w="9525">
              <a:solidFill>
                <a:srgbClr val="658B9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407" name="Rectangle 7"/>
            <p:cNvSpPr>
              <a:spLocks noChangeArrowheads="1"/>
            </p:cNvSpPr>
            <p:nvPr/>
          </p:nvSpPr>
          <p:spPr bwMode="auto">
            <a:xfrm>
              <a:off x="2064" y="3168"/>
              <a:ext cx="14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0">
                  <a:solidFill>
                    <a:schemeClr val="bg1"/>
                  </a:solidFill>
                </a:rPr>
                <a:t>K = </a:t>
              </a:r>
              <a:r>
                <a:rPr lang="en-US" sz="2800" i="0">
                  <a:solidFill>
                    <a:schemeClr val="bg1"/>
                  </a:solidFill>
                  <a:cs typeface="Arial" charset="0"/>
                </a:rPr>
                <a:t>°C + 273</a:t>
              </a:r>
            </a:p>
          </p:txBody>
        </p:sp>
        <p:sp>
          <p:nvSpPr>
            <p:cNvPr id="358408" name="Rectangle 8"/>
            <p:cNvSpPr>
              <a:spLocks noChangeArrowheads="1"/>
            </p:cNvSpPr>
            <p:nvPr/>
          </p:nvSpPr>
          <p:spPr bwMode="auto">
            <a:xfrm>
              <a:off x="1967" y="3444"/>
              <a:ext cx="1395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i="0">
                  <a:solidFill>
                    <a:schemeClr val="bg1"/>
                  </a:solidFill>
                  <a:cs typeface="Arial" charset="0"/>
                </a:rPr>
                <a:t>°C = K – 273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endParaRPr lang="en-US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64550" name="Picture 6" descr="hsm11se_any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888" y="1066800"/>
            <a:ext cx="1839912" cy="5456238"/>
          </a:xfrm>
          <a:prstGeom prst="rect">
            <a:avLst/>
          </a:prstGeom>
          <a:noFill/>
        </p:spPr>
      </p:pic>
      <p:sp>
        <p:nvSpPr>
          <p:cNvPr id="364547" name="AutoShape 3"/>
          <p:cNvSpPr>
            <a:spLocks noChangeArrowheads="1"/>
          </p:cNvSpPr>
          <p:nvPr/>
        </p:nvSpPr>
        <p:spPr bwMode="auto">
          <a:xfrm>
            <a:off x="4876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3.7</a:t>
            </a:r>
            <a:endParaRPr 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914400" y="762000"/>
            <a:ext cx="784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874B98"/>
                </a:solidFill>
              </a:rPr>
              <a:t>Converting Between Temperature Scales </a:t>
            </a:r>
          </a:p>
          <a:p>
            <a:pPr>
              <a:spcBef>
                <a:spcPct val="50000"/>
              </a:spcBef>
            </a:pPr>
            <a:endParaRPr lang="en-US" sz="2800" i="0">
              <a:cs typeface="Arial" charset="0"/>
            </a:endParaRPr>
          </a:p>
          <a:p>
            <a:pPr>
              <a:spcBef>
                <a:spcPct val="50000"/>
              </a:spcBef>
            </a:pPr>
            <a:endParaRPr lang="en-US" sz="2800" i="0"/>
          </a:p>
        </p:txBody>
      </p:sp>
      <p:sp>
        <p:nvSpPr>
          <p:cNvPr id="364551" name="Rectangle 7"/>
          <p:cNvSpPr>
            <a:spLocks noChangeArrowheads="1"/>
          </p:cNvSpPr>
          <p:nvPr/>
        </p:nvSpPr>
        <p:spPr bwMode="auto">
          <a:xfrm>
            <a:off x="990600" y="1370013"/>
            <a:ext cx="5943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i="0"/>
              <a:t>Normal human body temperature is 37</a:t>
            </a:r>
            <a:r>
              <a:rPr lang="en-US" sz="2800" i="0">
                <a:cs typeface="Arial" charset="0"/>
              </a:rPr>
              <a:t>°C. What is this temperature in kelvins?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endParaRPr lang="en-US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65571" name="AutoShape 3"/>
          <p:cNvSpPr>
            <a:spLocks noChangeArrowheads="1"/>
          </p:cNvSpPr>
          <p:nvPr/>
        </p:nvSpPr>
        <p:spPr bwMode="auto">
          <a:xfrm>
            <a:off x="4876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3.7</a:t>
            </a:r>
            <a:endParaRPr 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609600" y="1752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874B98"/>
                </a:solidFill>
              </a:rPr>
              <a:t>      Analyze  </a:t>
            </a:r>
            <a:r>
              <a:rPr lang="en-US" sz="2800" b="1" i="0"/>
              <a:t>List the known and the unknown.</a:t>
            </a:r>
          </a:p>
          <a:p>
            <a:pPr>
              <a:spcBef>
                <a:spcPct val="50000"/>
              </a:spcBef>
            </a:pPr>
            <a:r>
              <a:rPr lang="en-US" sz="2800" i="0"/>
              <a:t>Use the known value and the equation K = </a:t>
            </a:r>
            <a:r>
              <a:rPr lang="en-US" sz="2800" i="0">
                <a:cs typeface="Arial" charset="0"/>
              </a:rPr>
              <a:t>°C + 273 to calculate the temperature in kelvins.</a:t>
            </a:r>
          </a:p>
          <a:p>
            <a:pPr>
              <a:spcBef>
                <a:spcPct val="50000"/>
              </a:spcBef>
            </a:pPr>
            <a:endParaRPr lang="en-US" sz="2800" i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i="0">
                <a:cs typeface="Arial" charset="0"/>
              </a:rPr>
              <a:t>	</a:t>
            </a:r>
            <a:r>
              <a:rPr lang="en-US" sz="2800" i="0" u="sng">
                <a:solidFill>
                  <a:srgbClr val="658B92"/>
                </a:solidFill>
              </a:rPr>
              <a:t>KNOWN</a:t>
            </a:r>
            <a:r>
              <a:rPr lang="en-US" sz="2800" i="0" u="sng">
                <a:cs typeface="Arial" charset="0"/>
              </a:rPr>
              <a:t/>
            </a:r>
            <a:br>
              <a:rPr lang="en-US" sz="2800" i="0" u="sng">
                <a:cs typeface="Arial" charset="0"/>
              </a:rPr>
            </a:br>
            <a:r>
              <a:rPr lang="en-US" sz="2800" i="0">
                <a:cs typeface="Arial" charset="0"/>
              </a:rPr>
              <a:t>	</a:t>
            </a:r>
            <a:r>
              <a:rPr lang="en-US" sz="2800" i="0">
                <a:solidFill>
                  <a:srgbClr val="658B92"/>
                </a:solidFill>
              </a:rPr>
              <a:t>Temperature in °C</a:t>
            </a:r>
            <a:r>
              <a:rPr lang="en-US" sz="2800" i="0">
                <a:cs typeface="Arial" charset="0"/>
              </a:rPr>
              <a:t> = 37°C</a:t>
            </a:r>
          </a:p>
          <a:p>
            <a:pPr>
              <a:spcBef>
                <a:spcPct val="50000"/>
              </a:spcBef>
            </a:pPr>
            <a:r>
              <a:rPr lang="en-US" sz="2800" i="0">
                <a:cs typeface="Arial" charset="0"/>
              </a:rPr>
              <a:t>	</a:t>
            </a:r>
            <a:r>
              <a:rPr lang="en-US" sz="2800" i="0" u="sng">
                <a:solidFill>
                  <a:srgbClr val="658B92"/>
                </a:solidFill>
              </a:rPr>
              <a:t>UNKNOWN</a:t>
            </a:r>
            <a:r>
              <a:rPr lang="en-US" sz="2800" i="0" u="sng">
                <a:cs typeface="Arial" charset="0"/>
              </a:rPr>
              <a:t> </a:t>
            </a:r>
            <a:br>
              <a:rPr lang="en-US" sz="2800" i="0" u="sng">
                <a:cs typeface="Arial" charset="0"/>
              </a:rPr>
            </a:br>
            <a:r>
              <a:rPr lang="en-US" sz="2800" i="0">
                <a:cs typeface="Arial" charset="0"/>
              </a:rPr>
              <a:t>	Temperature in K = ? K</a:t>
            </a:r>
          </a:p>
        </p:txBody>
      </p:sp>
      <p:grpSp>
        <p:nvGrpSpPr>
          <p:cNvPr id="365573" name="Group 5"/>
          <p:cNvGrpSpPr>
            <a:grpSpLocks/>
          </p:cNvGrpSpPr>
          <p:nvPr/>
        </p:nvGrpSpPr>
        <p:grpSpPr bwMode="auto">
          <a:xfrm>
            <a:off x="685800" y="1752600"/>
            <a:ext cx="457200" cy="457200"/>
            <a:chOff x="576" y="672"/>
            <a:chExt cx="288" cy="288"/>
          </a:xfrm>
        </p:grpSpPr>
        <p:sp>
          <p:nvSpPr>
            <p:cNvPr id="365574" name="Oval 6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5575" name="Text Box 7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endParaRPr lang="en-US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66595" name="AutoShape 3"/>
          <p:cNvSpPr>
            <a:spLocks noChangeArrowheads="1"/>
          </p:cNvSpPr>
          <p:nvPr/>
        </p:nvSpPr>
        <p:spPr bwMode="auto">
          <a:xfrm>
            <a:off x="4876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3.7</a:t>
            </a:r>
            <a:endParaRPr 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366596" name="Rectangle 4"/>
          <p:cNvSpPr>
            <a:spLocks noChangeArrowheads="1"/>
          </p:cNvSpPr>
          <p:nvPr/>
        </p:nvSpPr>
        <p:spPr bwMode="auto">
          <a:xfrm>
            <a:off x="914400" y="1905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874B98"/>
                </a:solidFill>
              </a:rPr>
              <a:t>      Calculate  </a:t>
            </a:r>
            <a:r>
              <a:rPr lang="en-US" sz="2800" b="1" i="0"/>
              <a:t>Solve for the unknown.</a:t>
            </a:r>
          </a:p>
          <a:p>
            <a:pPr>
              <a:spcBef>
                <a:spcPct val="50000"/>
              </a:spcBef>
            </a:pPr>
            <a:r>
              <a:rPr lang="en-US" sz="2800" i="0"/>
              <a:t>Substitute the known value for the Celsius temperature into the equation and solve.</a:t>
            </a:r>
          </a:p>
          <a:p>
            <a:pPr>
              <a:spcBef>
                <a:spcPct val="50000"/>
              </a:spcBef>
            </a:pPr>
            <a:r>
              <a:rPr lang="en-US" sz="2800" i="0"/>
              <a:t>	K = </a:t>
            </a:r>
            <a:r>
              <a:rPr lang="en-US" sz="2800" i="0">
                <a:cs typeface="Arial" charset="0"/>
              </a:rPr>
              <a:t>°C + 273 = 37 + 273 = 310 K</a:t>
            </a:r>
          </a:p>
          <a:p>
            <a:pPr>
              <a:spcBef>
                <a:spcPct val="50000"/>
              </a:spcBef>
            </a:pPr>
            <a:endParaRPr lang="en-US" sz="2800" i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i="0" baseline="30000"/>
              <a:t>				</a:t>
            </a:r>
            <a:endParaRPr lang="en-US" i="0"/>
          </a:p>
        </p:txBody>
      </p:sp>
      <p:grpSp>
        <p:nvGrpSpPr>
          <p:cNvPr id="366597" name="Group 5"/>
          <p:cNvGrpSpPr>
            <a:grpSpLocks/>
          </p:cNvGrpSpPr>
          <p:nvPr/>
        </p:nvGrpSpPr>
        <p:grpSpPr bwMode="auto">
          <a:xfrm>
            <a:off x="990600" y="1905000"/>
            <a:ext cx="457200" cy="457200"/>
            <a:chOff x="576" y="672"/>
            <a:chExt cx="288" cy="288"/>
          </a:xfrm>
        </p:grpSpPr>
        <p:sp>
          <p:nvSpPr>
            <p:cNvPr id="366598" name="Oval 6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99" name="Text Box 7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</a:pPr>
            <a:endParaRPr lang="en-US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69667" name="AutoShape 3"/>
          <p:cNvSpPr>
            <a:spLocks noChangeArrowheads="1"/>
          </p:cNvSpPr>
          <p:nvPr/>
        </p:nvSpPr>
        <p:spPr bwMode="auto">
          <a:xfrm>
            <a:off x="4876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3.7</a:t>
            </a:r>
            <a:endParaRPr 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sp>
        <p:nvSpPr>
          <p:cNvPr id="369668" name="Rectangle 4"/>
          <p:cNvSpPr>
            <a:spLocks noChangeArrowheads="1"/>
          </p:cNvSpPr>
          <p:nvPr/>
        </p:nvSpPr>
        <p:spPr bwMode="auto">
          <a:xfrm>
            <a:off x="914400" y="19050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874B98"/>
                </a:solidFill>
              </a:rPr>
              <a:t>      Evaluate  </a:t>
            </a:r>
            <a:r>
              <a:rPr lang="en-US" sz="2800" b="1" i="0"/>
              <a:t>Does the result make sense?</a:t>
            </a:r>
          </a:p>
          <a:p>
            <a:pPr>
              <a:spcBef>
                <a:spcPct val="50000"/>
              </a:spcBef>
            </a:pPr>
            <a:r>
              <a:rPr lang="en-US" sz="2800" i="0"/>
              <a:t>You should expect a temperature in this range, since the freezing point of water is 273 K and the boiling point of water is 373 K; normal body temperature is between these two values.</a:t>
            </a:r>
            <a:endParaRPr lang="en-US" sz="2800" i="0"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i="0" baseline="30000"/>
              <a:t>				</a:t>
            </a:r>
            <a:endParaRPr lang="en-US" i="0"/>
          </a:p>
        </p:txBody>
      </p:sp>
      <p:grpSp>
        <p:nvGrpSpPr>
          <p:cNvPr id="369669" name="Group 5"/>
          <p:cNvGrpSpPr>
            <a:grpSpLocks/>
          </p:cNvGrpSpPr>
          <p:nvPr/>
        </p:nvGrpSpPr>
        <p:grpSpPr bwMode="auto">
          <a:xfrm>
            <a:off x="990600" y="1905000"/>
            <a:ext cx="457200" cy="457200"/>
            <a:chOff x="576" y="672"/>
            <a:chExt cx="288" cy="288"/>
          </a:xfrm>
        </p:grpSpPr>
        <p:sp>
          <p:nvSpPr>
            <p:cNvPr id="369670" name="Oval 6"/>
            <p:cNvSpPr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ellipse">
              <a:avLst/>
            </a:prstGeom>
            <a:solidFill>
              <a:srgbClr val="874B98"/>
            </a:solidFill>
            <a:ln w="9525">
              <a:solidFill>
                <a:srgbClr val="874B9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671" name="Text Box 7"/>
            <p:cNvSpPr txBox="1">
              <a:spLocks noChangeArrowheads="1"/>
            </p:cNvSpPr>
            <p:nvPr/>
          </p:nvSpPr>
          <p:spPr bwMode="auto">
            <a:xfrm>
              <a:off x="576" y="672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800" b="1" i="0">
                  <a:solidFill>
                    <a:schemeClr val="bg1"/>
                  </a:solidFill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1148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</a:p>
        </p:txBody>
      </p:sp>
      <p:sp>
        <p:nvSpPr>
          <p:cNvPr id="3706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1148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3200" b="1">
                <a:solidFill>
                  <a:srgbClr val="A3573F"/>
                </a:solidFill>
              </a:rPr>
              <a:t>Density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3200" b="1">
              <a:solidFill>
                <a:srgbClr val="A3573F"/>
              </a:solidFill>
            </a:endParaRPr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/>
              <a:t>	What determines the density of a substance?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70692" name="Picture 4" descr="Chem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90800"/>
            <a:ext cx="736600" cy="39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5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  <a:endParaRPr lang="en-US" sz="2000"/>
          </a:p>
        </p:txBody>
      </p:sp>
      <p:sp>
        <p:nvSpPr>
          <p:cNvPr id="3717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352800"/>
          </a:xfrm>
        </p:spPr>
        <p:txBody>
          <a:bodyPr/>
          <a:lstStyle/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The relationship between an object’s mass and its volume tells you whether it will float or sink. 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/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This relationship is called density.</a:t>
            </a:r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 b="1" u="sng"/>
              <a:t>Density</a:t>
            </a:r>
            <a:r>
              <a:rPr lang="en-US" b="1"/>
              <a:t> </a:t>
            </a:r>
            <a:r>
              <a:rPr lang="en-US"/>
              <a:t>is the ratio of the mass of an object to its volume.</a:t>
            </a: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grpSp>
        <p:nvGrpSpPr>
          <p:cNvPr id="371724" name="Group 12"/>
          <p:cNvGrpSpPr>
            <a:grpSpLocks/>
          </p:cNvGrpSpPr>
          <p:nvPr/>
        </p:nvGrpSpPr>
        <p:grpSpPr bwMode="auto">
          <a:xfrm>
            <a:off x="2895600" y="5195888"/>
            <a:ext cx="3048000" cy="900112"/>
            <a:chOff x="1824" y="3273"/>
            <a:chExt cx="1920" cy="567"/>
          </a:xfrm>
        </p:grpSpPr>
        <p:sp>
          <p:nvSpPr>
            <p:cNvPr id="371719" name="AutoShape 7"/>
            <p:cNvSpPr>
              <a:spLocks noChangeArrowheads="1"/>
            </p:cNvSpPr>
            <p:nvPr/>
          </p:nvSpPr>
          <p:spPr bwMode="auto">
            <a:xfrm>
              <a:off x="1824" y="3312"/>
              <a:ext cx="1920" cy="480"/>
            </a:xfrm>
            <a:prstGeom prst="roundRect">
              <a:avLst>
                <a:gd name="adj" fmla="val 16667"/>
              </a:avLst>
            </a:prstGeom>
            <a:solidFill>
              <a:srgbClr val="658B92"/>
            </a:solidFill>
            <a:ln w="9525">
              <a:solidFill>
                <a:srgbClr val="658B9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20" name="Rectangle 8"/>
            <p:cNvSpPr>
              <a:spLocks noChangeArrowheads="1"/>
            </p:cNvSpPr>
            <p:nvPr/>
          </p:nvSpPr>
          <p:spPr bwMode="auto">
            <a:xfrm>
              <a:off x="2928" y="3273"/>
              <a:ext cx="6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0">
                  <a:solidFill>
                    <a:schemeClr val="bg1"/>
                  </a:solidFill>
                </a:rPr>
                <a:t>mass</a:t>
              </a:r>
              <a:endParaRPr lang="en-US" sz="2800" i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371721" name="Rectangle 9"/>
            <p:cNvSpPr>
              <a:spLocks noChangeArrowheads="1"/>
            </p:cNvSpPr>
            <p:nvPr/>
          </p:nvSpPr>
          <p:spPr bwMode="auto">
            <a:xfrm>
              <a:off x="2858" y="3540"/>
              <a:ext cx="838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i="0">
                  <a:solidFill>
                    <a:schemeClr val="bg1"/>
                  </a:solidFill>
                  <a:cs typeface="Arial" charset="0"/>
                </a:rPr>
                <a:t>volume</a:t>
              </a:r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71722" name="Line 10"/>
            <p:cNvSpPr>
              <a:spLocks noChangeShapeType="1"/>
            </p:cNvSpPr>
            <p:nvPr/>
          </p:nvSpPr>
          <p:spPr bwMode="auto">
            <a:xfrm>
              <a:off x="2906" y="3552"/>
              <a:ext cx="768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1723" name="Rectangle 11"/>
            <p:cNvSpPr>
              <a:spLocks noChangeArrowheads="1"/>
            </p:cNvSpPr>
            <p:nvPr/>
          </p:nvSpPr>
          <p:spPr bwMode="auto">
            <a:xfrm>
              <a:off x="1825" y="3408"/>
              <a:ext cx="1151" cy="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800" i="0">
                  <a:solidFill>
                    <a:schemeClr val="bg1"/>
                  </a:solidFill>
                  <a:cs typeface="Arial" charset="0"/>
                </a:rPr>
                <a:t>Density =</a:t>
              </a:r>
              <a:endParaRPr lang="en-US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4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The metric system was originally established in France in 1795.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The </a:t>
            </a:r>
            <a:r>
              <a:rPr lang="en-US" b="1" u="sng"/>
              <a:t>International System of Units</a:t>
            </a:r>
            <a:r>
              <a:rPr lang="en-US"/>
              <a:t> (abbreviated </a:t>
            </a:r>
            <a:r>
              <a:rPr lang="en-US" b="1" u="sng"/>
              <a:t>SI</a:t>
            </a:r>
            <a:r>
              <a:rPr lang="en-US"/>
              <a:t> after the French name, </a:t>
            </a:r>
            <a:r>
              <a:rPr lang="en-US" i="1"/>
              <a:t>Le Syst</a:t>
            </a:r>
            <a:r>
              <a:rPr lang="en-US" i="1">
                <a:cs typeface="Arial" charset="0"/>
              </a:rPr>
              <a:t>ème International d’Unités</a:t>
            </a:r>
            <a:r>
              <a:rPr lang="en-US">
                <a:cs typeface="Arial" charset="0"/>
              </a:rPr>
              <a:t>) is a revised version of the metric system.</a:t>
            </a:r>
          </a:p>
          <a:p>
            <a:pPr lvl="1" eaLnBrk="0" hangingPunct="0">
              <a:spcBef>
                <a:spcPct val="0"/>
              </a:spcBef>
            </a:pPr>
            <a:endParaRPr lang="en-US">
              <a:cs typeface="Arial" charset="0"/>
            </a:endParaRPr>
          </a:p>
          <a:p>
            <a:pPr lvl="1" eaLnBrk="0" hangingPunct="0">
              <a:spcBef>
                <a:spcPct val="0"/>
              </a:spcBef>
            </a:pPr>
            <a:r>
              <a:rPr lang="en-US"/>
              <a:t>The SI was adopted by international agreement in 1960.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  <a:endParaRPr lang="en-US" sz="2000"/>
          </a:p>
        </p:txBody>
      </p:sp>
      <p:sp>
        <p:nvSpPr>
          <p:cNvPr id="39629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When mass is measured in grams, and volume in cubic centimeters, density has units of grams per cubic centimeter (g/cm</a:t>
            </a:r>
            <a:r>
              <a:rPr lang="en-US" baseline="30000"/>
              <a:t>3</a:t>
            </a:r>
            <a:r>
              <a:rPr lang="en-US"/>
              <a:t>).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The SI unit of density is kilograms per cubic meter (kg/m</a:t>
            </a:r>
            <a:r>
              <a:rPr lang="en-US" baseline="30000"/>
              <a:t>3</a:t>
            </a:r>
            <a:r>
              <a:rPr lang="en-US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9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  <a:endParaRPr lang="en-US" sz="2000"/>
          </a:p>
        </p:txBody>
      </p:sp>
      <p:sp>
        <p:nvSpPr>
          <p:cNvPr id="37273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305800" cy="5562600"/>
          </a:xfrm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dirty="0"/>
              <a:t>	This figure compares the density of four substances: lithium, water, aluminum, and lead.</a:t>
            </a:r>
          </a:p>
          <a:p>
            <a:pPr lvl="1" eaLnBrk="0" hangingPunct="0">
              <a:spcBef>
                <a:spcPct val="0"/>
              </a:spcBef>
            </a:pP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dirty="0" smtClean="0"/>
              <a:t> </a:t>
            </a:r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72761" name="Line 25"/>
          <p:cNvSpPr>
            <a:spLocks noChangeShapeType="1"/>
          </p:cNvSpPr>
          <p:nvPr/>
        </p:nvSpPr>
        <p:spPr bwMode="auto">
          <a:xfrm>
            <a:off x="2590800" y="2667000"/>
            <a:ext cx="3733800" cy="0"/>
          </a:xfrm>
          <a:prstGeom prst="line">
            <a:avLst/>
          </a:prstGeom>
          <a:noFill/>
          <a:ln w="127000">
            <a:solidFill>
              <a:srgbClr val="D13426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2762" name="Rectangle 26"/>
          <p:cNvSpPr>
            <a:spLocks noChangeArrowheads="1"/>
          </p:cNvSpPr>
          <p:nvPr/>
        </p:nvSpPr>
        <p:spPr bwMode="auto">
          <a:xfrm>
            <a:off x="2057400" y="2743200"/>
            <a:ext cx="4884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0"/>
              <a:t>Increasing density (mass per unit volume)</a:t>
            </a:r>
          </a:p>
        </p:txBody>
      </p:sp>
      <p:sp>
        <p:nvSpPr>
          <p:cNvPr id="2" name="Oval 1"/>
          <p:cNvSpPr/>
          <p:nvPr/>
        </p:nvSpPr>
        <p:spPr>
          <a:xfrm>
            <a:off x="1219200" y="3352800"/>
            <a:ext cx="1371600" cy="13716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810000" y="3521075"/>
            <a:ext cx="838200" cy="966789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060831" y="3903266"/>
            <a:ext cx="152400" cy="20240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12631" y="2868910"/>
            <a:ext cx="117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10 g</a:t>
            </a:r>
            <a:endParaRPr lang="en-US" i="0" dirty="0"/>
          </a:p>
        </p:txBody>
      </p:sp>
      <p:sp>
        <p:nvSpPr>
          <p:cNvPr id="29" name="TextBox 28"/>
          <p:cNvSpPr txBox="1"/>
          <p:nvPr/>
        </p:nvSpPr>
        <p:spPr>
          <a:xfrm>
            <a:off x="3810000" y="3070439"/>
            <a:ext cx="117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10 g</a:t>
            </a:r>
            <a:endParaRPr lang="en-US" i="0" dirty="0"/>
          </a:p>
        </p:txBody>
      </p:sp>
      <p:sp>
        <p:nvSpPr>
          <p:cNvPr id="30" name="TextBox 29"/>
          <p:cNvSpPr txBox="1"/>
          <p:nvPr/>
        </p:nvSpPr>
        <p:spPr>
          <a:xfrm>
            <a:off x="5735515" y="3369329"/>
            <a:ext cx="117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10 g</a:t>
            </a:r>
            <a:endParaRPr lang="en-US" i="0" dirty="0"/>
          </a:p>
        </p:txBody>
      </p:sp>
      <p:cxnSp>
        <p:nvCxnSpPr>
          <p:cNvPr id="45" name="Curved Connector 44"/>
          <p:cNvCxnSpPr>
            <a:endCxn id="33" idx="2"/>
          </p:cNvCxnSpPr>
          <p:nvPr/>
        </p:nvCxnSpPr>
        <p:spPr>
          <a:xfrm rot="16200000" flipV="1">
            <a:off x="6322634" y="4562639"/>
            <a:ext cx="946469" cy="823546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485021" y="3681066"/>
            <a:ext cx="117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10 mL</a:t>
            </a:r>
            <a:endParaRPr lang="en-US" i="0" dirty="0"/>
          </a:p>
        </p:txBody>
      </p:sp>
      <p:sp>
        <p:nvSpPr>
          <p:cNvPr id="4" name="Rectangle 3"/>
          <p:cNvSpPr/>
          <p:nvPr/>
        </p:nvSpPr>
        <p:spPr>
          <a:xfrm>
            <a:off x="3750505" y="3771900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0" dirty="0"/>
              <a:t>5</a:t>
            </a:r>
            <a:r>
              <a:rPr lang="en-US" i="0" dirty="0" smtClean="0"/>
              <a:t> </a:t>
            </a:r>
            <a:r>
              <a:rPr lang="en-US" i="0" dirty="0"/>
              <a:t>mL</a:t>
            </a:r>
            <a:endParaRPr lang="en-US" i="0" dirty="0"/>
          </a:p>
        </p:txBody>
      </p:sp>
      <p:cxnSp>
        <p:nvCxnSpPr>
          <p:cNvPr id="43" name="Curved Connector 42"/>
          <p:cNvCxnSpPr/>
          <p:nvPr/>
        </p:nvCxnSpPr>
        <p:spPr>
          <a:xfrm rot="5400000" flipH="1" flipV="1">
            <a:off x="3312207" y="5016209"/>
            <a:ext cx="1469491" cy="592895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795010" y="4039512"/>
            <a:ext cx="1178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1 mL</a:t>
            </a:r>
            <a:endParaRPr lang="en-US" i="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905000" y="4876800"/>
            <a:ext cx="500868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59895" y="4907710"/>
            <a:ext cx="2535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0" dirty="0" smtClean="0"/>
              <a:t>Increasing temp.</a:t>
            </a:r>
            <a:endParaRPr lang="en-US" sz="1800" i="0" dirty="0"/>
          </a:p>
        </p:txBody>
      </p:sp>
      <p:sp>
        <p:nvSpPr>
          <p:cNvPr id="8" name="TextBox 7"/>
          <p:cNvSpPr txBox="1"/>
          <p:nvPr/>
        </p:nvSpPr>
        <p:spPr>
          <a:xfrm>
            <a:off x="94515" y="5351470"/>
            <a:ext cx="3157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=10g/10mL</a:t>
            </a:r>
            <a:r>
              <a:rPr lang="en-US" dirty="0" smtClean="0"/>
              <a:t> = 1g/mL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820350" y="5928108"/>
            <a:ext cx="2985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=10g/5mL</a:t>
            </a:r>
            <a:r>
              <a:rPr lang="en-US" dirty="0" smtClean="0"/>
              <a:t> = 2g/mL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05400" y="5336886"/>
            <a:ext cx="3157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=10g/1mL</a:t>
            </a:r>
            <a:r>
              <a:rPr lang="en-US" dirty="0" smtClean="0"/>
              <a:t> = 10g/mL</a:t>
            </a:r>
            <a:endParaRPr lang="en-US" dirty="0"/>
          </a:p>
        </p:txBody>
      </p:sp>
      <p:cxnSp>
        <p:nvCxnSpPr>
          <p:cNvPr id="10" name="Curved Connector 9"/>
          <p:cNvCxnSpPr/>
          <p:nvPr/>
        </p:nvCxnSpPr>
        <p:spPr>
          <a:xfrm rot="5400000" flipH="1" flipV="1">
            <a:off x="504729" y="4636999"/>
            <a:ext cx="819342" cy="609600"/>
          </a:xfrm>
          <a:prstGeom prst="curvedConnector3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  <a:endParaRPr lang="en-US" sz="2000"/>
          </a:p>
        </p:txBody>
      </p:sp>
      <p:sp>
        <p:nvSpPr>
          <p:cNvPr id="3737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 dirty="0"/>
              <a:t>	Density is an intensive property that depends only on the composition of a substance, not the size of the sample</a:t>
            </a:r>
            <a:r>
              <a:rPr lang="en-US" b="1" dirty="0" smtClean="0"/>
              <a:t>.</a:t>
            </a:r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b="1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 dirty="0" smtClean="0"/>
              <a:t>Intensive = type of matter</a:t>
            </a:r>
          </a:p>
          <a:p>
            <a:pPr lvl="1" eaLnBrk="0" hangingPunct="0">
              <a:spcBef>
                <a:spcPct val="0"/>
              </a:spcBef>
              <a:buFontTx/>
              <a:buNone/>
            </a:pPr>
            <a:r>
              <a:rPr lang="en-US" b="1" dirty="0" smtClean="0"/>
              <a:t>Extensive = amount of matter</a:t>
            </a:r>
            <a:endParaRPr lang="en-US" dirty="0"/>
          </a:p>
          <a:p>
            <a:pPr lvl="1" eaLnBrk="0" hangingPunct="0"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73764" name="Picture 4" descr="ChemKe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52600"/>
            <a:ext cx="736600" cy="398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30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</a:p>
        </p:txBody>
      </p:sp>
      <p:sp>
        <p:nvSpPr>
          <p:cNvPr id="35942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5486400" cy="472440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Because of differences in density, liquids separate into layers. 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As shown at right, corn oil floats on top of water because it is less dense. 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Corn syrup sinks below water because it is more dense.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pic>
        <p:nvPicPr>
          <p:cNvPr id="359431" name="Picture 7" descr="0132525763_R091a"/>
          <p:cNvPicPr>
            <a:picLocks noChangeAspect="1" noChangeArrowheads="1"/>
          </p:cNvPicPr>
          <p:nvPr/>
        </p:nvPicPr>
        <p:blipFill>
          <a:blip r:embed="rId3" cstate="print"/>
          <a:srcRect t="14806" b="11429"/>
          <a:stretch>
            <a:fillRect/>
          </a:stretch>
        </p:blipFill>
        <p:spPr bwMode="auto">
          <a:xfrm>
            <a:off x="5943600" y="1676400"/>
            <a:ext cx="2530475" cy="3733800"/>
          </a:xfrm>
          <a:prstGeom prst="rect">
            <a:avLst/>
          </a:prstGeom>
          <a:noFill/>
        </p:spPr>
      </p:pic>
      <p:sp>
        <p:nvSpPr>
          <p:cNvPr id="359432" name="Text Box 8"/>
          <p:cNvSpPr txBox="1">
            <a:spLocks noChangeArrowheads="1"/>
          </p:cNvSpPr>
          <p:nvPr/>
        </p:nvSpPr>
        <p:spPr bwMode="auto">
          <a:xfrm>
            <a:off x="64770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Corn oil</a:t>
            </a:r>
          </a:p>
        </p:txBody>
      </p:sp>
      <p:sp>
        <p:nvSpPr>
          <p:cNvPr id="359433" name="Text Box 9"/>
          <p:cNvSpPr txBox="1">
            <a:spLocks noChangeArrowheads="1"/>
          </p:cNvSpPr>
          <p:nvPr/>
        </p:nvSpPr>
        <p:spPr bwMode="auto">
          <a:xfrm>
            <a:off x="6629400" y="3276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Water</a:t>
            </a:r>
          </a:p>
        </p:txBody>
      </p:sp>
      <p:sp>
        <p:nvSpPr>
          <p:cNvPr id="359434" name="Text Box 10"/>
          <p:cNvSpPr txBox="1">
            <a:spLocks noChangeArrowheads="1"/>
          </p:cNvSpPr>
          <p:nvPr/>
        </p:nvSpPr>
        <p:spPr bwMode="auto">
          <a:xfrm>
            <a:off x="6324600" y="41910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0"/>
              <a:t>Corn syrup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528" name="Group 144"/>
          <p:cNvGraphicFramePr>
            <a:graphicFrameLocks noGrp="1"/>
          </p:cNvGraphicFramePr>
          <p:nvPr>
            <p:ph/>
          </p:nvPr>
        </p:nvGraphicFramePr>
        <p:xfrm>
          <a:off x="685800" y="838200"/>
          <a:ext cx="7543800" cy="5818188"/>
        </p:xfrm>
        <a:graphic>
          <a:graphicData uri="http://schemas.openxmlformats.org/drawingml/2006/table">
            <a:tbl>
              <a:tblPr/>
              <a:tblGrid>
                <a:gridCol w="1905000"/>
                <a:gridCol w="1905000"/>
                <a:gridCol w="1828800"/>
                <a:gridCol w="1905000"/>
              </a:tblGrid>
              <a:tr h="2762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Densities of Some Common Materials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B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Solids and Liquids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Gases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Material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Density at 20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°C (g/cm</a:t>
                      </a:r>
                      <a:r>
                        <a:rPr kumimoji="0" lang="en-US" sz="19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3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Material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Density at 20</a:t>
                      </a: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°C (g/L)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19.3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Chlorine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2.95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Mercury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13.6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Carbon dioxide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1.83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Lead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11.3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Argon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Aluminum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2.70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Oxygen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Table sugar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1.59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Air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Corn syrup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1.35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–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1.38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Nitrogen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Water (4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°C)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1.000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Neon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Corn oil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0.922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Ammonia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0.718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Ice (0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°C)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0.917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Methane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0.665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Ethanol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0.789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Helium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Gasoline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0.66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–</a:t>
                      </a: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0.69</a:t>
                      </a:r>
                      <a:endParaRPr kumimoji="0" lang="el-GR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Hydrogen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0.084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400387" name="AutoShape 3"/>
          <p:cNvSpPr>
            <a:spLocks noChangeArrowheads="1"/>
          </p:cNvSpPr>
          <p:nvPr/>
        </p:nvSpPr>
        <p:spPr bwMode="auto">
          <a:xfrm>
            <a:off x="4876800" y="152400"/>
            <a:ext cx="19812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874B98"/>
                </a:solidFill>
                <a:ea typeface="ヒラギノ角ゴ Pro W3" pitchFamily="28" charset="-128"/>
              </a:rPr>
              <a:t>Interpret</a:t>
            </a:r>
            <a:r>
              <a:rPr 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 i="0">
                <a:solidFill>
                  <a:srgbClr val="658B92"/>
                </a:solidFill>
                <a:ea typeface="ヒラギノ角ゴ Pro W3" pitchFamily="28" charset="-128"/>
              </a:rPr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7" name="Rectangle 3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</p:spPr>
        <p:txBody>
          <a:bodyPr>
            <a:normAutofit fontScale="90000"/>
          </a:bodyPr>
          <a:lstStyle/>
          <a:p>
            <a:r>
              <a:rPr lang="en-US"/>
              <a:t>Density</a:t>
            </a:r>
            <a:endParaRPr lang="en-US" sz="2000"/>
          </a:p>
        </p:txBody>
      </p:sp>
      <p:sp>
        <p:nvSpPr>
          <p:cNvPr id="3747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153400" cy="50292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 sz="2400"/>
              <a:t>What happens to the density of a substance as its temperature increases?</a:t>
            </a:r>
          </a:p>
          <a:p>
            <a:pPr marL="0" indent="0" eaLnBrk="0" hangingPunct="0">
              <a:spcBef>
                <a:spcPct val="0"/>
              </a:spcBef>
              <a:buFontTx/>
              <a:buNone/>
            </a:pPr>
            <a:endParaRPr lang="en-US" sz="2400"/>
          </a:p>
          <a:p>
            <a:pPr lvl="1" eaLnBrk="0" hangingPunct="0">
              <a:spcBef>
                <a:spcPct val="0"/>
              </a:spcBef>
            </a:pPr>
            <a:r>
              <a:rPr lang="en-US" sz="2400"/>
              <a:t>The volume of most substances increases as the temperature increases, while the mass remains the same.</a:t>
            </a:r>
          </a:p>
          <a:p>
            <a:pPr lvl="1" eaLnBrk="0" hangingPunct="0">
              <a:spcBef>
                <a:spcPct val="0"/>
              </a:spcBef>
            </a:pPr>
            <a:endParaRPr lang="en-US" sz="2400"/>
          </a:p>
          <a:p>
            <a:pPr lvl="1" eaLnBrk="0" hangingPunct="0">
              <a:spcBef>
                <a:spcPct val="0"/>
              </a:spcBef>
            </a:pPr>
            <a:r>
              <a:rPr lang="en-US" sz="2400"/>
              <a:t>Since density is the ratio of an object’s mass to its volume, the density of a substance generally decreases as its temperature increases.</a:t>
            </a:r>
          </a:p>
          <a:p>
            <a:pPr lvl="2" eaLnBrk="0" hangingPunct="0">
              <a:spcBef>
                <a:spcPct val="0"/>
              </a:spcBef>
            </a:pPr>
            <a:endParaRPr lang="en-US" sz="2400"/>
          </a:p>
          <a:p>
            <a:pPr lvl="2" eaLnBrk="0" hangingPunct="0">
              <a:spcBef>
                <a:spcPct val="0"/>
              </a:spcBef>
            </a:pPr>
            <a:r>
              <a:rPr lang="en-US" sz="2400"/>
              <a:t>Water is an important exception.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876800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Mass =</a:t>
            </a:r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/>
          </a:p>
          <a:p>
            <a:pPr marL="990600" lvl="1" indent="-533400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marL="990600" lvl="1" indent="-533400">
              <a:lnSpc>
                <a:spcPct val="90000"/>
              </a:lnSpc>
              <a:buFontTx/>
              <a:buNone/>
            </a:pPr>
            <a:r>
              <a:rPr lang="en-US" dirty="0" smtClean="0"/>
              <a:t>Volume = 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79907" name="AutoShape 3"/>
          <p:cNvSpPr>
            <a:spLocks noChangeArrowheads="1"/>
          </p:cNvSpPr>
          <p:nvPr/>
        </p:nvSpPr>
        <p:spPr bwMode="auto">
          <a:xfrm>
            <a:off x="4876800" y="152400"/>
            <a:ext cx="2514600" cy="381000"/>
          </a:xfrm>
          <a:prstGeom prst="roundRect">
            <a:avLst>
              <a:gd name="adj" fmla="val 36667"/>
            </a:avLst>
          </a:prstGeom>
          <a:solidFill>
            <a:schemeClr val="bg1"/>
          </a:solidFill>
          <a:ln w="9525">
            <a:solidFill>
              <a:srgbClr val="658B92"/>
            </a:solidFill>
            <a:round/>
            <a:headEnd/>
            <a:tailEnd/>
          </a:ln>
          <a:effectLst>
            <a:outerShdw dist="35921" dir="2700000" algn="ctr" rotWithShape="0">
              <a:srgbClr val="808080">
                <a:alpha val="75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en-US" sz="2000" b="1" i="0">
                <a:solidFill>
                  <a:srgbClr val="874B98"/>
                </a:solidFill>
                <a:ea typeface="ヒラギノ角ゴ Pro W3" pitchFamily="28" charset="-128"/>
              </a:rPr>
              <a:t>Sample</a:t>
            </a:r>
            <a:r>
              <a:rPr lang="en-US" sz="2000" b="1" i="0">
                <a:solidFill>
                  <a:srgbClr val="A35735"/>
                </a:solidFill>
                <a:ea typeface="ヒラギノ角ゴ Pro W3" pitchFamily="28" charset="-128"/>
              </a:rPr>
              <a:t> </a:t>
            </a:r>
            <a:r>
              <a:rPr lang="en-US" sz="2000" i="0">
                <a:solidFill>
                  <a:srgbClr val="658B92"/>
                </a:solidFill>
                <a:ea typeface="ヒラギノ角ゴ Pro W3" pitchFamily="28" charset="-128"/>
              </a:rPr>
              <a:t>Problem 3.8</a:t>
            </a:r>
            <a:endParaRPr lang="en-US" sz="2000" b="1" i="0">
              <a:solidFill>
                <a:srgbClr val="658B92"/>
              </a:solidFill>
              <a:ea typeface="ヒラギノ角ゴ Pro W3" pitchFamily="28" charset="-128"/>
            </a:endParaRPr>
          </a:p>
        </p:txBody>
      </p:sp>
      <p:grpSp>
        <p:nvGrpSpPr>
          <p:cNvPr id="379917" name="Group 13"/>
          <p:cNvGrpSpPr>
            <a:grpSpLocks/>
          </p:cNvGrpSpPr>
          <p:nvPr/>
        </p:nvGrpSpPr>
        <p:grpSpPr bwMode="auto">
          <a:xfrm>
            <a:off x="1066800" y="2291691"/>
            <a:ext cx="2682875" cy="950912"/>
            <a:chOff x="758" y="1801"/>
            <a:chExt cx="1690" cy="599"/>
          </a:xfrm>
        </p:grpSpPr>
        <p:sp>
          <p:nvSpPr>
            <p:cNvPr id="379912" name="Text Box 8"/>
            <p:cNvSpPr txBox="1">
              <a:spLocks noChangeArrowheads="1"/>
            </p:cNvSpPr>
            <p:nvPr/>
          </p:nvSpPr>
          <p:spPr bwMode="auto">
            <a:xfrm>
              <a:off x="1094" y="1801"/>
              <a:ext cx="4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9913" name="Text Box 9"/>
            <p:cNvSpPr txBox="1">
              <a:spLocks noChangeArrowheads="1"/>
            </p:cNvSpPr>
            <p:nvPr/>
          </p:nvSpPr>
          <p:spPr bwMode="auto">
            <a:xfrm>
              <a:off x="758" y="1968"/>
              <a:ext cx="10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0" dirty="0"/>
                <a:t>Density =</a:t>
              </a:r>
            </a:p>
          </p:txBody>
        </p:sp>
        <p:sp>
          <p:nvSpPr>
            <p:cNvPr id="379914" name="Text Box 10"/>
            <p:cNvSpPr txBox="1">
              <a:spLocks noChangeArrowheads="1"/>
            </p:cNvSpPr>
            <p:nvPr/>
          </p:nvSpPr>
          <p:spPr bwMode="auto">
            <a:xfrm>
              <a:off x="1632" y="1872"/>
              <a:ext cx="7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0" dirty="0"/>
                <a:t>  mass</a:t>
              </a:r>
            </a:p>
          </p:txBody>
        </p:sp>
        <p:sp>
          <p:nvSpPr>
            <p:cNvPr id="379915" name="Text Box 11"/>
            <p:cNvSpPr txBox="1">
              <a:spLocks noChangeArrowheads="1"/>
            </p:cNvSpPr>
            <p:nvPr/>
          </p:nvSpPr>
          <p:spPr bwMode="auto">
            <a:xfrm>
              <a:off x="1584" y="2112"/>
              <a:ext cx="86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i="0" dirty="0"/>
                <a:t>  volume</a:t>
              </a:r>
            </a:p>
          </p:txBody>
        </p:sp>
        <p:sp>
          <p:nvSpPr>
            <p:cNvPr id="379916" name="Line 12"/>
            <p:cNvSpPr>
              <a:spLocks noChangeShapeType="1"/>
            </p:cNvSpPr>
            <p:nvPr/>
          </p:nvSpPr>
          <p:spPr bwMode="auto">
            <a:xfrm>
              <a:off x="1680" y="2112"/>
              <a:ext cx="72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918" name="Rectangle 14"/>
          <p:cNvSpPr>
            <a:spLocks noChangeArrowheads="1"/>
          </p:cNvSpPr>
          <p:nvPr/>
        </p:nvSpPr>
        <p:spPr bwMode="auto">
          <a:xfrm>
            <a:off x="762000" y="1600200"/>
            <a:ext cx="7848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i="0" dirty="0" smtClean="0"/>
              <a:t>Start </a:t>
            </a:r>
            <a:r>
              <a:rPr lang="en-US" sz="2800" i="0" dirty="0"/>
              <a:t>with the equation for density.</a:t>
            </a:r>
            <a:br>
              <a:rPr lang="en-US" sz="2800" i="0" dirty="0"/>
            </a:br>
            <a:endParaRPr lang="en-US" i="0" dirty="0"/>
          </a:p>
        </p:txBody>
      </p:sp>
      <p:sp>
        <p:nvSpPr>
          <p:cNvPr id="2" name="TextBox 1"/>
          <p:cNvSpPr txBox="1"/>
          <p:nvPr/>
        </p:nvSpPr>
        <p:spPr>
          <a:xfrm>
            <a:off x="2742663" y="38817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dirty="0" smtClean="0"/>
              <a:t>V x D</a:t>
            </a:r>
            <a:endParaRPr lang="en-US" i="0" dirty="0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760882" y="5410200"/>
            <a:ext cx="1143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642479" y="4937125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/>
              <a:t>  mass</a:t>
            </a: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2667000" y="5413672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 smtClean="0"/>
              <a:t>Density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Rectangle 5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066800"/>
            <a:ext cx="4038600" cy="5486400"/>
          </a:xfrm>
        </p:spPr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sz="2400"/>
              <a:t>There are seven SI base units.</a:t>
            </a:r>
          </a:p>
          <a:p>
            <a:pPr eaLnBrk="0" hangingPunct="0">
              <a:spcBef>
                <a:spcPct val="0"/>
              </a:spcBef>
            </a:pPr>
            <a:endParaRPr lang="en-US" sz="2400"/>
          </a:p>
          <a:p>
            <a:pPr eaLnBrk="0" hangingPunct="0">
              <a:spcBef>
                <a:spcPct val="0"/>
              </a:spcBef>
            </a:pPr>
            <a:r>
              <a:rPr lang="en-US" sz="2400"/>
              <a:t>From these base units, all other SI units of measurement can be derived.</a:t>
            </a:r>
          </a:p>
          <a:p>
            <a:pPr eaLnBrk="0" hangingPunct="0">
              <a:spcBef>
                <a:spcPct val="0"/>
              </a:spcBef>
            </a:pPr>
            <a:endParaRPr lang="en-US" sz="2400"/>
          </a:p>
          <a:p>
            <a:pPr lvl="1" eaLnBrk="0" hangingPunct="0">
              <a:spcBef>
                <a:spcPct val="0"/>
              </a:spcBef>
            </a:pPr>
            <a:r>
              <a:rPr lang="en-US" sz="2400"/>
              <a:t>Derived units are used for measurements such as volume, density, and pressure.</a:t>
            </a:r>
          </a:p>
        </p:txBody>
      </p:sp>
      <p:graphicFrame>
        <p:nvGraphicFramePr>
          <p:cNvPr id="330913" name="Group 161"/>
          <p:cNvGraphicFramePr>
            <a:graphicFrameLocks noGrp="1"/>
          </p:cNvGraphicFramePr>
          <p:nvPr>
            <p:ph sz="half" idx="2"/>
          </p:nvPr>
        </p:nvGraphicFramePr>
        <p:xfrm>
          <a:off x="4419600" y="1319213"/>
          <a:ext cx="4495800" cy="4785360"/>
        </p:xfrm>
        <a:graphic>
          <a:graphicData uri="http://schemas.openxmlformats.org/drawingml/2006/table">
            <a:tbl>
              <a:tblPr/>
              <a:tblGrid>
                <a:gridCol w="1828800"/>
                <a:gridCol w="1295400"/>
                <a:gridCol w="1371600"/>
              </a:tblGrid>
              <a:tr h="38100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SI Base Units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B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Quantity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SI base unit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Symbol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Length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meter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Mass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kilogram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Temperature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kelvin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Time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second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Amount of substance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mole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Luminous intensity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candela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Electric current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ampere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6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76400"/>
            <a:ext cx="8305800" cy="9906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 sz="2400"/>
              <a:t>The table below lists the prefixes in common use.</a:t>
            </a:r>
          </a:p>
        </p:txBody>
      </p:sp>
      <p:graphicFrame>
        <p:nvGraphicFramePr>
          <p:cNvPr id="332943" name="Group 143"/>
          <p:cNvGraphicFramePr>
            <a:graphicFrameLocks noGrp="1"/>
          </p:cNvGraphicFramePr>
          <p:nvPr>
            <p:ph sz="half" idx="2"/>
          </p:nvPr>
        </p:nvGraphicFramePr>
        <p:xfrm>
          <a:off x="381000" y="2286000"/>
          <a:ext cx="8305800" cy="3984626"/>
        </p:xfrm>
        <a:graphic>
          <a:graphicData uri="http://schemas.openxmlformats.org/drawingml/2006/table">
            <a:tbl>
              <a:tblPr/>
              <a:tblGrid>
                <a:gridCol w="869950"/>
                <a:gridCol w="1087438"/>
                <a:gridCol w="5221287"/>
                <a:gridCol w="1127125"/>
              </a:tblGrid>
              <a:tr h="5349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Commonly Used Metric Prefixes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58B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Prefix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Symbol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Meaning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Factor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mega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million times larger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6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kilo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1000 times larger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deci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 times smaller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-1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centi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 times smaller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milli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1000 times smaller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micro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  <a:cs typeface="Arial" charset="0"/>
                        </a:rPr>
                        <a:t>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million times smaller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-6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billion times smaller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-9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28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pico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 trillion times smaller than the unit it precedes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10</a:t>
                      </a:r>
                      <a:r>
                        <a:rPr kumimoji="0" lang="en-US" sz="1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28" charset="-128"/>
                        </a:rPr>
                        <a:t>-12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658B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32804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902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368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The space occupied by any sample of matter is called its volume.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You calculate the volume of any cubic or rectangular solid by multiplying its length by its width by its height.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marL="1085850" lvl="2" eaLnBrk="0" hangingPunct="0">
              <a:spcBef>
                <a:spcPct val="0"/>
              </a:spcBef>
            </a:pPr>
            <a:r>
              <a:rPr lang="en-US"/>
              <a:t>The unit for volume is thus derived from the units of length.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36900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6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3792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382000" cy="5029200"/>
          </a:xfrm>
        </p:spPr>
        <p:txBody>
          <a:bodyPr/>
          <a:lstStyle/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The SI unit of volume is the amount of space occupied by a cube that is 1 m along each edge. 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This volume is a cubic meter (m</a:t>
            </a:r>
            <a:r>
              <a:rPr lang="en-US" baseline="30000"/>
              <a:t>3</a:t>
            </a:r>
            <a:r>
              <a:rPr lang="en-US"/>
              <a:t>).</a:t>
            </a:r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A more convenient unit of volume for everyday use is the liter, a non-SI unit.</a:t>
            </a:r>
          </a:p>
          <a:p>
            <a:pPr lvl="1" eaLnBrk="0" hangingPunct="0">
              <a:lnSpc>
                <a:spcPct val="90000"/>
              </a:lnSpc>
              <a:spcBef>
                <a:spcPct val="0"/>
              </a:spcBef>
            </a:pPr>
            <a:endParaRPr lang="en-US"/>
          </a:p>
          <a:p>
            <a:pPr lvl="2" eaLnBrk="0" hangingPunct="0">
              <a:lnSpc>
                <a:spcPct val="90000"/>
              </a:lnSpc>
              <a:spcBef>
                <a:spcPct val="0"/>
              </a:spcBef>
            </a:pPr>
            <a:r>
              <a:rPr lang="en-US"/>
              <a:t>A </a:t>
            </a:r>
            <a:r>
              <a:rPr lang="en-US" b="1" u="sng"/>
              <a:t>liter (L)</a:t>
            </a:r>
            <a:r>
              <a:rPr lang="en-US"/>
              <a:t> is the volume of a cube that is 10 centimeters (10 cm) along each edge (10 cm x 10 cm x 10 cm = 1000 cm</a:t>
            </a:r>
            <a:r>
              <a:rPr lang="en-US" baseline="30000"/>
              <a:t>3</a:t>
            </a:r>
            <a:r>
              <a:rPr lang="en-US"/>
              <a:t> = 1 L).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37924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8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6019800" cy="4114800"/>
          </a:xfrm>
        </p:spPr>
        <p:txBody>
          <a:bodyPr/>
          <a:lstStyle/>
          <a:p>
            <a:pPr marL="0" indent="0" eaLnBrk="0" hangingPunct="0">
              <a:spcBef>
                <a:spcPct val="0"/>
              </a:spcBef>
              <a:buFontTx/>
              <a:buNone/>
            </a:pPr>
            <a:r>
              <a:rPr lang="en-US"/>
              <a:t>These figures give you some idea of the relative sizes of a liter and a milliliter.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Volume</a:t>
            </a:r>
          </a:p>
        </p:txBody>
      </p:sp>
      <p:pic>
        <p:nvPicPr>
          <p:cNvPr id="340999" name="Picture 7" descr="0132525763_R098a"/>
          <p:cNvPicPr>
            <a:picLocks noChangeAspect="1" noChangeArrowheads="1"/>
          </p:cNvPicPr>
          <p:nvPr/>
        </p:nvPicPr>
        <p:blipFill>
          <a:blip r:embed="rId3" cstate="print"/>
          <a:srcRect l="6364" r="23817"/>
          <a:stretch>
            <a:fillRect/>
          </a:stretch>
        </p:blipFill>
        <p:spPr bwMode="auto">
          <a:xfrm>
            <a:off x="1295400" y="3048000"/>
            <a:ext cx="2516188" cy="2686050"/>
          </a:xfrm>
          <a:prstGeom prst="rect">
            <a:avLst/>
          </a:prstGeom>
          <a:noFill/>
        </p:spPr>
      </p:pic>
      <p:pic>
        <p:nvPicPr>
          <p:cNvPr id="341000" name="Picture 8" descr="0132525763_R078d"/>
          <p:cNvPicPr>
            <a:picLocks noChangeAspect="1" noChangeArrowheads="1"/>
          </p:cNvPicPr>
          <p:nvPr/>
        </p:nvPicPr>
        <p:blipFill>
          <a:blip r:embed="rId4" cstate="print"/>
          <a:srcRect l="18831" r="14676"/>
          <a:stretch>
            <a:fillRect/>
          </a:stretch>
        </p:blipFill>
        <p:spPr bwMode="auto">
          <a:xfrm>
            <a:off x="7037388" y="304800"/>
            <a:ext cx="2106612" cy="6334125"/>
          </a:xfrm>
          <a:prstGeom prst="rect">
            <a:avLst/>
          </a:prstGeom>
          <a:noFill/>
        </p:spPr>
      </p:pic>
      <p:sp>
        <p:nvSpPr>
          <p:cNvPr id="341001" name="Rectangle 9"/>
          <p:cNvSpPr>
            <a:spLocks noChangeArrowheads="1"/>
          </p:cNvSpPr>
          <p:nvPr/>
        </p:nvSpPr>
        <p:spPr bwMode="auto">
          <a:xfrm>
            <a:off x="2057400" y="57150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1 mL</a:t>
            </a:r>
            <a:endParaRPr lang="en-US"/>
          </a:p>
        </p:txBody>
      </p:sp>
      <p:sp>
        <p:nvSpPr>
          <p:cNvPr id="341002" name="Rectangle 10"/>
          <p:cNvSpPr>
            <a:spLocks noChangeArrowheads="1"/>
          </p:cNvSpPr>
          <p:nvPr/>
        </p:nvSpPr>
        <p:spPr bwMode="auto">
          <a:xfrm>
            <a:off x="6477000" y="47244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0"/>
              <a:t>1 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6" name="Rectangle 6"/>
          <p:cNvSpPr>
            <a:spLocks noGrp="1" noChangeArrowheads="1"/>
          </p:cNvSpPr>
          <p:nvPr>
            <p:ph type="title"/>
          </p:nvPr>
        </p:nvSpPr>
        <p:spPr>
          <a:xfrm>
            <a:off x="4800600" y="76200"/>
            <a:ext cx="44196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/>
              <a:t>Using SI Units</a:t>
            </a:r>
            <a:endParaRPr lang="en-US" sz="2000"/>
          </a:p>
        </p:txBody>
      </p:sp>
      <p:sp>
        <p:nvSpPr>
          <p:cNvPr id="34304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876800"/>
          </a:xfrm>
        </p:spPr>
        <p:txBody>
          <a:bodyPr/>
          <a:lstStyle/>
          <a:p>
            <a:pPr lvl="1" eaLnBrk="0" hangingPunct="0">
              <a:spcBef>
                <a:spcPct val="0"/>
              </a:spcBef>
            </a:pPr>
            <a:r>
              <a:rPr lang="en-US"/>
              <a:t>There are many devices for measuring liquid volumes, including graduated cylinders, pipets, burets, volumetric flasks, and syringes.</a:t>
            </a:r>
          </a:p>
          <a:p>
            <a:pPr lvl="1" eaLnBrk="0" hangingPunct="0">
              <a:spcBef>
                <a:spcPct val="0"/>
              </a:spcBef>
            </a:pPr>
            <a:endParaRPr lang="en-US"/>
          </a:p>
          <a:p>
            <a:pPr lvl="1" eaLnBrk="0" hangingPunct="0">
              <a:spcBef>
                <a:spcPct val="0"/>
              </a:spcBef>
            </a:pPr>
            <a:r>
              <a:rPr lang="en-US"/>
              <a:t>The volume of substances will change with temperature, so accurate volume-measuring devices are calibrated at a given temperature—usually 20 degrees Celsius (20</a:t>
            </a:r>
            <a:r>
              <a:rPr lang="en-US">
                <a:cs typeface="Arial" charset="0"/>
              </a:rPr>
              <a:t>°C), which is about normal room temperature.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Pearson Education, Inc., or its affiliates. All Rights Reserved. 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541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0">
                <a:solidFill>
                  <a:srgbClr val="658B92"/>
                </a:solidFill>
              </a:rPr>
              <a:t>Units of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1038</TotalTime>
  <Words>2226</Words>
  <Application>Microsoft Office PowerPoint</Application>
  <PresentationFormat>On-screen Show (4:3)</PresentationFormat>
  <Paragraphs>457</Paragraphs>
  <Slides>36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ＭＳ Ｐゴシック</vt:lpstr>
      <vt:lpstr>Arial</vt:lpstr>
      <vt:lpstr>Calibri</vt:lpstr>
      <vt:lpstr>Constantia</vt:lpstr>
      <vt:lpstr>Wingdings 2</vt:lpstr>
      <vt:lpstr>ヒラギノ角ゴ Pro W3</vt:lpstr>
      <vt:lpstr>Flow</vt:lpstr>
      <vt:lpstr>Units of Measurement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Using SI Units</vt:lpstr>
      <vt:lpstr>Temperature Scales</vt:lpstr>
      <vt:lpstr>Temperature Scales</vt:lpstr>
      <vt:lpstr>Temperature Scales</vt:lpstr>
      <vt:lpstr>Temperature Scales</vt:lpstr>
      <vt:lpstr>Temperature Scales</vt:lpstr>
      <vt:lpstr>Temperature Scales</vt:lpstr>
      <vt:lpstr>Temperature Scales</vt:lpstr>
      <vt:lpstr>Temperature Scales</vt:lpstr>
      <vt:lpstr>PowerPoint Presentation</vt:lpstr>
      <vt:lpstr>PowerPoint Presentation</vt:lpstr>
      <vt:lpstr>PowerPoint Presentation</vt:lpstr>
      <vt:lpstr>PowerPoint Presentation</vt:lpstr>
      <vt:lpstr>Density</vt:lpstr>
      <vt:lpstr>Density</vt:lpstr>
      <vt:lpstr>Density</vt:lpstr>
      <vt:lpstr>Density</vt:lpstr>
      <vt:lpstr>Density</vt:lpstr>
      <vt:lpstr>Density</vt:lpstr>
      <vt:lpstr>PowerPoint Presentation</vt:lpstr>
      <vt:lpstr>Density</vt:lpstr>
      <vt:lpstr>PowerPoint Presentation</vt:lpstr>
    </vt:vector>
  </TitlesOfParts>
  <Company>Karen Rowan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Rowan</dc:creator>
  <cp:lastModifiedBy>Warner, Sophie</cp:lastModifiedBy>
  <cp:revision>54</cp:revision>
  <dcterms:created xsi:type="dcterms:W3CDTF">2009-11-29T20:13:46Z</dcterms:created>
  <dcterms:modified xsi:type="dcterms:W3CDTF">2015-10-01T21:02:24Z</dcterms:modified>
</cp:coreProperties>
</file>